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577" r:id="rId2"/>
    <p:sldId id="586" r:id="rId3"/>
    <p:sldId id="579" r:id="rId4"/>
    <p:sldId id="580" r:id="rId5"/>
    <p:sldId id="581" r:id="rId6"/>
    <p:sldId id="582" r:id="rId7"/>
    <p:sldId id="583" r:id="rId8"/>
    <p:sldId id="584" r:id="rId9"/>
    <p:sldId id="58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3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0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6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0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4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7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498608"/>
            <a:ext cx="9144000" cy="141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 smtClean="0">
                <a:solidFill>
                  <a:schemeClr val="bg1"/>
                </a:solidFill>
              </a:rPr>
              <a:t>Gravity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43771" r="30125" b="21292"/>
          <a:stretch/>
        </p:blipFill>
        <p:spPr>
          <a:xfrm>
            <a:off x="4806899" y="2025824"/>
            <a:ext cx="3931920" cy="147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r="29667" b="63632"/>
          <a:stretch/>
        </p:blipFill>
        <p:spPr>
          <a:xfrm>
            <a:off x="501449" y="1963764"/>
            <a:ext cx="4023360" cy="15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FEA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05744"/>
              </p:ext>
            </p:extLst>
          </p:nvPr>
        </p:nvGraphicFramePr>
        <p:xfrm>
          <a:off x="2621502" y="2604548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155600" imgH="444240" progId="Equation.DSMT4">
                  <p:embed/>
                </p:oleObj>
              </mc:Choice>
              <mc:Fallback>
                <p:oleObj name="Equation" r:id="rId4" imgW="1155600" imgH="444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1502" y="2604548"/>
                        <a:ext cx="1155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90760"/>
              </p:ext>
            </p:extLst>
          </p:nvPr>
        </p:nvGraphicFramePr>
        <p:xfrm>
          <a:off x="2602452" y="3663805"/>
          <a:ext cx="2349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2349360" imgH="622080" progId="Equation.DSMT4">
                  <p:embed/>
                </p:oleObj>
              </mc:Choice>
              <mc:Fallback>
                <p:oleObj name="Equation" r:id="rId6" imgW="2349360" imgH="622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2452" y="3663805"/>
                        <a:ext cx="2349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31391"/>
              </p:ext>
            </p:extLst>
          </p:nvPr>
        </p:nvGraphicFramePr>
        <p:xfrm>
          <a:off x="3680517" y="4570323"/>
          <a:ext cx="378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3784320" imgH="622080" progId="Equation.DSMT4">
                  <p:embed/>
                </p:oleObj>
              </mc:Choice>
              <mc:Fallback>
                <p:oleObj name="Equation" r:id="rId8" imgW="378432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0517" y="4570323"/>
                        <a:ext cx="3784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91738"/>
              </p:ext>
            </p:extLst>
          </p:nvPr>
        </p:nvGraphicFramePr>
        <p:xfrm>
          <a:off x="646237" y="1362477"/>
          <a:ext cx="283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2831760" imgH="419040" progId="Equation.DSMT4">
                  <p:embed/>
                </p:oleObj>
              </mc:Choice>
              <mc:Fallback>
                <p:oleObj name="Equation" r:id="rId10" imgW="283176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237" y="1362477"/>
                        <a:ext cx="2832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370365"/>
              </p:ext>
            </p:extLst>
          </p:nvPr>
        </p:nvGraphicFramePr>
        <p:xfrm>
          <a:off x="660400" y="1855788"/>
          <a:ext cx="497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2" imgW="4978080" imgH="419040" progId="Equation.DSMT4">
                  <p:embed/>
                </p:oleObj>
              </mc:Choice>
              <mc:Fallback>
                <p:oleObj name="Equation" r:id="rId12" imgW="4978080" imgH="419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400" y="1855788"/>
                        <a:ext cx="4978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5636" y="2621564"/>
            <a:ext cx="14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FEA problem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10" y="467439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Consistent Nodal Force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29" y="3653601"/>
            <a:ext cx="16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Assembled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stiffness matrix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4865571" y="4740870"/>
            <a:ext cx="416313" cy="13432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6567094" y="4753484"/>
            <a:ext cx="416313" cy="134327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7384" y="5687774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Body force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999" y="568777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Surface traction</a:t>
            </a:r>
            <a:endParaRPr lang="en-US" dirty="0">
              <a:latin typeface="+mj-lt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913951" y="1313743"/>
            <a:ext cx="2752295" cy="3034430"/>
            <a:chOff x="1548" y="4997"/>
            <a:chExt cx="3442" cy="445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944" y="7319"/>
              <a:ext cx="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rot="5400000" flipV="1">
              <a:off x="2736" y="8098"/>
              <a:ext cx="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431" y="8639"/>
              <a:ext cx="3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x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548" y="6862"/>
              <a:ext cx="3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y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313" y="7276"/>
              <a:ext cx="60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(x,y)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792" y="7343"/>
              <a:ext cx="615" cy="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V="1">
              <a:off x="2792" y="6742"/>
              <a:ext cx="15" cy="6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2631" y="6364"/>
              <a:ext cx="3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263" y="7069"/>
              <a:ext cx="3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u</a:t>
              </a:r>
              <a:endParaRPr lang="en-US" altLang="en-US" sz="1200" dirty="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+mj-lt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161" y="8026"/>
              <a:ext cx="32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3936" y="8001"/>
              <a:ext cx="53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4128" y="5279"/>
              <a:ext cx="53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376" y="5292"/>
              <a:ext cx="53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 bwMode="auto">
            <a:xfrm>
              <a:off x="2292" y="5746"/>
              <a:ext cx="1915" cy="2375"/>
              <a:chOff x="3408" y="2688"/>
              <a:chExt cx="998" cy="1238"/>
            </a:xfrm>
          </p:grpSpPr>
          <p:sp>
            <p:nvSpPr>
              <p:cNvPr id="51" name="Oval 50"/>
              <p:cNvSpPr>
                <a:spLocks noChangeAspect="1" noChangeArrowheads="1"/>
              </p:cNvSpPr>
              <p:nvPr/>
            </p:nvSpPr>
            <p:spPr bwMode="auto">
              <a:xfrm>
                <a:off x="3408" y="384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j-lt"/>
                </a:endParaRPr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/>
            </p:nvSpPr>
            <p:spPr bwMode="auto">
              <a:xfrm>
                <a:off x="3408" y="268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j-lt"/>
                </a:endParaRPr>
              </a:p>
            </p:txBody>
          </p:sp>
          <p:sp>
            <p:nvSpPr>
              <p:cNvPr id="53" name="Oval 52"/>
              <p:cNvSpPr>
                <a:spLocks noChangeAspect="1" noChangeArrowheads="1"/>
              </p:cNvSpPr>
              <p:nvPr/>
            </p:nvSpPr>
            <p:spPr bwMode="auto">
              <a:xfrm>
                <a:off x="4320" y="382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j-lt"/>
                </a:endParaRPr>
              </a:p>
            </p:txBody>
          </p:sp>
          <p:sp>
            <p:nvSpPr>
              <p:cNvPr id="54" name="Oval 53"/>
              <p:cNvSpPr>
                <a:spLocks noChangeAspect="1" noChangeArrowheads="1"/>
              </p:cNvSpPr>
              <p:nvPr/>
            </p:nvSpPr>
            <p:spPr bwMode="auto">
              <a:xfrm>
                <a:off x="4320" y="268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j-lt"/>
                </a:endParaRPr>
              </a:p>
            </p:txBody>
          </p:sp>
          <p:sp>
            <p:nvSpPr>
              <p:cNvPr id="55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850" y="3134"/>
                <a:ext cx="120" cy="3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5" name="Line 24"/>
            <p:cNvSpPr>
              <a:spLocks noChangeShapeType="1"/>
            </p:cNvSpPr>
            <p:nvPr/>
          </p:nvSpPr>
          <p:spPr bwMode="auto">
            <a:xfrm>
              <a:off x="4140" y="5831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4176" y="803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2436" y="803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2376" y="5843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 rot="-5400000">
              <a:off x="2088" y="5555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rot="-5400000">
              <a:off x="3852" y="5555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rot="-5400000">
              <a:off x="3864" y="7739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rot="-5400000">
              <a:off x="2112" y="7691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1863" y="5057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3891" y="4997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4081" y="7014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1983" y="7204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2403" y="8009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endParaRPr lang="en-US" altLang="en-US" sz="1200" dirty="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+mj-lt"/>
              </a:endParaRP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4346" y="7959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endParaRPr lang="en-US" altLang="en-US" sz="1200" dirty="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+mj-lt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4599" y="5562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2726" y="5417"/>
              <a:ext cx="39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+mj-lt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+mj-lt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339507" y="4475358"/>
            <a:ext cx="1470143" cy="162378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09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Compliance Sensitivity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4244"/>
              </p:ext>
            </p:extLst>
          </p:nvPr>
        </p:nvGraphicFramePr>
        <p:xfrm>
          <a:off x="2105660" y="4943921"/>
          <a:ext cx="317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3174840" imgH="558720" progId="Equation.DSMT4">
                  <p:embed/>
                </p:oleObj>
              </mc:Choice>
              <mc:Fallback>
                <p:oleObj name="Equation" r:id="rId4" imgW="3174840" imgH="55872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660" y="4943921"/>
                        <a:ext cx="3175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40831" y="4382222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Element sensitivity for compliance: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5913951" y="1313743"/>
            <a:ext cx="2849049" cy="3068479"/>
            <a:chOff x="1548" y="4997"/>
            <a:chExt cx="3563" cy="4506"/>
          </a:xfrm>
        </p:grpSpPr>
        <p:sp>
          <p:nvSpPr>
            <p:cNvPr id="61" name="Line 5"/>
            <p:cNvSpPr>
              <a:spLocks noChangeShapeType="1"/>
            </p:cNvSpPr>
            <p:nvPr/>
          </p:nvSpPr>
          <p:spPr bwMode="auto">
            <a:xfrm flipV="1">
              <a:off x="1944" y="7319"/>
              <a:ext cx="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rot="5400000" flipV="1">
              <a:off x="2736" y="8098"/>
              <a:ext cx="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3431" y="8639"/>
              <a:ext cx="41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1548" y="6862"/>
              <a:ext cx="41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2313" y="7276"/>
              <a:ext cx="758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x,y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endParaRPr lang="en-US" altLang="en-US" sz="12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2792" y="7343"/>
              <a:ext cx="615" cy="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792" y="6742"/>
              <a:ext cx="15" cy="6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Text Box 12"/>
            <p:cNvSpPr txBox="1">
              <a:spLocks noChangeArrowheads="1"/>
            </p:cNvSpPr>
            <p:nvPr/>
          </p:nvSpPr>
          <p:spPr bwMode="auto">
            <a:xfrm>
              <a:off x="2631" y="6364"/>
              <a:ext cx="41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263" y="7069"/>
              <a:ext cx="423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</a:t>
              </a:r>
              <a:endParaRPr lang="en-US" altLang="en-US" sz="12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2161" y="8026"/>
              <a:ext cx="42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3936" y="8001"/>
              <a:ext cx="53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4128" y="5279"/>
              <a:ext cx="53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2376" y="5292"/>
              <a:ext cx="53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74" name="Group 73"/>
            <p:cNvGrpSpPr>
              <a:grpSpLocks noChangeAspect="1"/>
            </p:cNvGrpSpPr>
            <p:nvPr/>
          </p:nvGrpSpPr>
          <p:grpSpPr bwMode="auto">
            <a:xfrm>
              <a:off x="2292" y="5746"/>
              <a:ext cx="1915" cy="2375"/>
              <a:chOff x="3408" y="2688"/>
              <a:chExt cx="998" cy="1238"/>
            </a:xfrm>
          </p:grpSpPr>
          <p:sp>
            <p:nvSpPr>
              <p:cNvPr id="91" name="Oval 90"/>
              <p:cNvSpPr>
                <a:spLocks noChangeAspect="1" noChangeArrowheads="1"/>
              </p:cNvSpPr>
              <p:nvPr/>
            </p:nvSpPr>
            <p:spPr bwMode="auto">
              <a:xfrm>
                <a:off x="3408" y="384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Oval 91"/>
              <p:cNvSpPr>
                <a:spLocks noChangeAspect="1" noChangeArrowheads="1"/>
              </p:cNvSpPr>
              <p:nvPr/>
            </p:nvSpPr>
            <p:spPr bwMode="auto">
              <a:xfrm>
                <a:off x="3408" y="268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Oval 92"/>
              <p:cNvSpPr>
                <a:spLocks noChangeAspect="1" noChangeArrowheads="1"/>
              </p:cNvSpPr>
              <p:nvPr/>
            </p:nvSpPr>
            <p:spPr bwMode="auto">
              <a:xfrm>
                <a:off x="4320" y="382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Oval 93"/>
              <p:cNvSpPr>
                <a:spLocks noChangeAspect="1" noChangeArrowheads="1"/>
              </p:cNvSpPr>
              <p:nvPr/>
            </p:nvSpPr>
            <p:spPr bwMode="auto">
              <a:xfrm>
                <a:off x="4320" y="268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454" y="2735"/>
                <a:ext cx="912" cy="11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4140" y="5831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4176" y="803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2436" y="8038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2376" y="5843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 rot="-5400000">
              <a:off x="2088" y="5555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 rot="-5400000">
              <a:off x="3852" y="5555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rot="-5400000">
              <a:off x="3864" y="7739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 rot="-5400000">
              <a:off x="2112" y="7691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Text Box 32"/>
            <p:cNvSpPr txBox="1">
              <a:spLocks noChangeArrowheads="1"/>
            </p:cNvSpPr>
            <p:nvPr/>
          </p:nvSpPr>
          <p:spPr bwMode="auto">
            <a:xfrm>
              <a:off x="1863" y="5057"/>
              <a:ext cx="5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4" name="Text Box 33"/>
            <p:cNvSpPr txBox="1">
              <a:spLocks noChangeArrowheads="1"/>
            </p:cNvSpPr>
            <p:nvPr/>
          </p:nvSpPr>
          <p:spPr bwMode="auto">
            <a:xfrm>
              <a:off x="3891" y="4997"/>
              <a:ext cx="5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5" name="Text Box 34"/>
            <p:cNvSpPr txBox="1">
              <a:spLocks noChangeArrowheads="1"/>
            </p:cNvSpPr>
            <p:nvPr/>
          </p:nvSpPr>
          <p:spPr bwMode="auto">
            <a:xfrm>
              <a:off x="4081" y="7014"/>
              <a:ext cx="5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6" name="Text Box 35"/>
            <p:cNvSpPr txBox="1">
              <a:spLocks noChangeArrowheads="1"/>
            </p:cNvSpPr>
            <p:nvPr/>
          </p:nvSpPr>
          <p:spPr bwMode="auto">
            <a:xfrm>
              <a:off x="1983" y="7204"/>
              <a:ext cx="5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7" name="Text Box 36"/>
            <p:cNvSpPr txBox="1">
              <a:spLocks noChangeArrowheads="1"/>
            </p:cNvSpPr>
            <p:nvPr/>
          </p:nvSpPr>
          <p:spPr bwMode="auto">
            <a:xfrm>
              <a:off x="2403" y="8009"/>
              <a:ext cx="513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lang="en-US" altLang="en-US" sz="12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4346" y="7959"/>
              <a:ext cx="51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lang="en-US" altLang="en-US" sz="12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89" name="Text Box 38"/>
            <p:cNvSpPr txBox="1">
              <a:spLocks noChangeArrowheads="1"/>
            </p:cNvSpPr>
            <p:nvPr/>
          </p:nvSpPr>
          <p:spPr bwMode="auto">
            <a:xfrm>
              <a:off x="4599" y="5562"/>
              <a:ext cx="51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2726" y="5417"/>
              <a:ext cx="51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en-US" sz="1200" baseline="-3000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l" eaLnBrk="0" hangingPunct="0"/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141455" y="1573745"/>
            <a:ext cx="3008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Compliance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represents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work done by external force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/>
          </p:nvPr>
        </p:nvGraphicFramePr>
        <p:xfrm>
          <a:off x="4290228" y="2774580"/>
          <a:ext cx="57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571320" imgH="406080" progId="Equation.DSMT4">
                  <p:embed/>
                </p:oleObj>
              </mc:Choice>
              <mc:Fallback>
                <p:oleObj name="Equation" r:id="rId6" imgW="571320" imgH="40608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0228" y="2774580"/>
                        <a:ext cx="571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/>
          </p:nvPr>
        </p:nvGraphicFramePr>
        <p:xfrm>
          <a:off x="3426460" y="1737687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8" imgW="266400" imgH="330120" progId="Equation.DSMT4">
                  <p:embed/>
                </p:oleObj>
              </mc:Choice>
              <mc:Fallback>
                <p:oleObj name="Equation" r:id="rId8" imgW="266400" imgH="330120" progId="Equation.DSMT4">
                  <p:embed/>
                  <p:pic>
                    <p:nvPicPr>
                      <p:cNvPr id="99" name="Object 9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6460" y="1737687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9"/>
          <p:cNvSpPr/>
          <p:nvPr/>
        </p:nvSpPr>
        <p:spPr>
          <a:xfrm>
            <a:off x="1021383" y="1737687"/>
            <a:ext cx="3922628" cy="1508333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MBB w/o gravity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7" y="920433"/>
            <a:ext cx="6422316" cy="2718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3" y="4016464"/>
            <a:ext cx="5125589" cy="1593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78" y="3296402"/>
            <a:ext cx="1695238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MBB w/o gravity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0" y="995848"/>
            <a:ext cx="6422316" cy="2718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4138778"/>
            <a:ext cx="4949190" cy="13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MBB with gravity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94" y="4389287"/>
            <a:ext cx="5192917" cy="161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04" y="3625215"/>
            <a:ext cx="1695238" cy="21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56" y="1328420"/>
            <a:ext cx="5626255" cy="25890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57200" y="1328420"/>
          <a:ext cx="1857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2463480" imgH="1663560" progId="Equation.DSMT4">
                  <p:embed/>
                </p:oleObj>
              </mc:Choice>
              <mc:Fallback>
                <p:oleObj name="Equation" r:id="rId7" imgW="2463480" imgH="1663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1328420"/>
                        <a:ext cx="1857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3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MBB with gravity 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125724"/>
            <a:ext cx="5626255" cy="25890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1328420"/>
          <a:ext cx="1857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463480" imgH="1663560" progId="Equation.DSMT4">
                  <p:embed/>
                </p:oleObj>
              </mc:Choice>
              <mc:Fallback>
                <p:oleObj name="Equation" r:id="rId5" imgW="2463480" imgH="1663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328420"/>
                        <a:ext cx="1857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71" y="3978107"/>
            <a:ext cx="5004370" cy="13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28602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336699"/>
                </a:solidFill>
                <a:latin typeface="Times New Roman" pitchFamily="18" charset="0"/>
              </a:defRPr>
            </a:lvl9pPr>
          </a:lstStyle>
          <a:p>
            <a:r>
              <a:rPr lang="en-US" sz="2800" i="0" kern="0" dirty="0" smtClean="0">
                <a:solidFill>
                  <a:srgbClr val="006699"/>
                </a:solidFill>
              </a:rPr>
              <a:t>CNC Frame Revisited</a:t>
            </a:r>
            <a:endParaRPr lang="en-US" i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8" y="1526668"/>
            <a:ext cx="2831802" cy="2202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1" y="3942548"/>
            <a:ext cx="2594276" cy="2203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3" y="3729181"/>
            <a:ext cx="2708549" cy="2346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41" y="1526668"/>
            <a:ext cx="2380141" cy="2072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4339" y="115733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No gravity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2482" y="1157336"/>
            <a:ext cx="14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With gravity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4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14092</TotalTime>
  <Words>97</Words>
  <Application>Microsoft Office PowerPoint</Application>
  <PresentationFormat>On-screen Show (4:3)</PresentationFormat>
  <Paragraphs>64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1_USCMM9</vt:lpstr>
      <vt:lpstr>Equation</vt:lpstr>
      <vt:lpstr>  Tutorial 1 Learning Topology Optimization Through Examples and Case Studies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3187</cp:revision>
  <cp:lastPrinted>2015-10-05T14:36:18Z</cp:lastPrinted>
  <dcterms:created xsi:type="dcterms:W3CDTF">2007-07-12T22:43:05Z</dcterms:created>
  <dcterms:modified xsi:type="dcterms:W3CDTF">2019-08-15T15:47:18Z</dcterms:modified>
</cp:coreProperties>
</file>